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97" r:id="rId8"/>
    <p:sldId id="300" r:id="rId9"/>
    <p:sldId id="301" r:id="rId10"/>
    <p:sldId id="264" r:id="rId11"/>
    <p:sldId id="265" r:id="rId12"/>
    <p:sldId id="267" r:id="rId13"/>
    <p:sldId id="268" r:id="rId14"/>
    <p:sldId id="269" r:id="rId15"/>
    <p:sldId id="270" r:id="rId16"/>
    <p:sldId id="29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12" y="-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umich:si:ug-program:BSI_Admiss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teach:coursera:pr4e_registration_patter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Students Admitted to UMSI</a:t>
            </a:r>
            <a:r>
              <a:rPr lang="en-US" baseline="0"/>
              <a:t> BSI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Admit!$B$1</c:f>
              <c:strCache>
                <c:ptCount val="1"/>
                <c:pt idx="0">
                  <c:v>Female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Admit!$B$2:$B$3</c:f>
              <c:numCache>
                <c:formatCode>General</c:formatCode>
                <c:ptCount val="2"/>
                <c:pt idx="0">
                  <c:v>48.0</c:v>
                </c:pt>
                <c:pt idx="1">
                  <c:v>50.0</c:v>
                </c:pt>
              </c:numCache>
            </c:numRef>
          </c:val>
        </c:ser>
        <c:ser>
          <c:idx val="2"/>
          <c:order val="1"/>
          <c:tx>
            <c:strRef>
              <c:f>Admit!$C$1</c:f>
              <c:strCache>
                <c:ptCount val="1"/>
                <c:pt idx="0">
                  <c:v>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Admit!$C$2:$C$3</c:f>
              <c:numCache>
                <c:formatCode>General</c:formatCode>
                <c:ptCount val="2"/>
                <c:pt idx="0">
                  <c:v>44.0</c:v>
                </c:pt>
                <c:pt idx="1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6409448"/>
        <c:axId val="-2086411416"/>
      </c:barChart>
      <c:catAx>
        <c:axId val="-208640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86411416"/>
        <c:crosses val="autoZero"/>
        <c:auto val="1"/>
        <c:lblAlgn val="ctr"/>
        <c:lblOffset val="100"/>
        <c:noMultiLvlLbl val="0"/>
      </c:catAx>
      <c:valAx>
        <c:axId val="-20864114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0864094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alpha val="83000"/>
      </a:schemeClr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Session</a:t>
            </a:r>
            <a:r>
              <a:rPr lang="en-US" baseline="0"/>
              <a:t> Size Over Time </a:t>
            </a:r>
          </a:p>
          <a:p>
            <a:pPr>
              <a:defRPr/>
            </a:pPr>
            <a:r>
              <a:rPr lang="en-US" baseline="0"/>
              <a:t>(not Cumulative)</a:t>
            </a:r>
            <a:endParaRPr lang="en-US"/>
          </a:p>
        </c:rich>
      </c:tx>
      <c:layout>
        <c:manualLayout>
          <c:xMode val="edge"/>
          <c:yMode val="edge"/>
          <c:x val="0.221444347537681"/>
          <c:y val="0.068783068783068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3587160809267"/>
          <c:y val="0.0492063492063492"/>
          <c:w val="0.847956441092289"/>
          <c:h val="0.81019435070616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Sessions!$B$1</c:f>
              <c:strCache>
                <c:ptCount val="1"/>
                <c:pt idx="0">
                  <c:v>IHTS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Sessions!$B$2:$B$8</c:f>
              <c:numCache>
                <c:formatCode>General</c:formatCode>
                <c:ptCount val="7"/>
                <c:pt idx="0">
                  <c:v>54973.0</c:v>
                </c:pt>
                <c:pt idx="1">
                  <c:v>34116.0</c:v>
                </c:pt>
                <c:pt idx="2">
                  <c:v>26804.0</c:v>
                </c:pt>
                <c:pt idx="3">
                  <c:v>23788.0</c:v>
                </c:pt>
                <c:pt idx="4">
                  <c:v>21176.0</c:v>
                </c:pt>
                <c:pt idx="5">
                  <c:v>17413.0</c:v>
                </c:pt>
                <c:pt idx="6">
                  <c:v>17604.0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Sessions!$C$1</c:f>
              <c:strCache>
                <c:ptCount val="1"/>
                <c:pt idx="0">
                  <c:v>PR4E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Sessions!$C$2:$C$8</c:f>
              <c:numCache>
                <c:formatCode>General</c:formatCode>
                <c:ptCount val="7"/>
                <c:pt idx="0">
                  <c:v>30497.0</c:v>
                </c:pt>
                <c:pt idx="1">
                  <c:v>73860.0</c:v>
                </c:pt>
                <c:pt idx="2">
                  <c:v>102620.0</c:v>
                </c:pt>
                <c:pt idx="3">
                  <c:v>159916.0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Sessions!$D$1</c:f>
              <c:strCache>
                <c:ptCount val="1"/>
                <c:pt idx="0">
                  <c:v>PR4E(est)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Sessions!$D$2:$D$8</c:f>
              <c:numCache>
                <c:formatCode>General</c:formatCode>
                <c:ptCount val="7"/>
                <c:pt idx="4">
                  <c:v>220000.0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2010872"/>
        <c:axId val="-2082005352"/>
      </c:scatterChart>
      <c:valAx>
        <c:axId val="-2082010872"/>
        <c:scaling>
          <c:orientation val="minMax"/>
          <c:max val="7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Session Number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082005352"/>
        <c:crosses val="autoZero"/>
        <c:crossBetween val="midCat"/>
      </c:valAx>
      <c:valAx>
        <c:axId val="-208200535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Students Enrolled (Per Session)</a:t>
                </a:r>
              </a:p>
            </c:rich>
          </c:tx>
          <c:layout>
            <c:manualLayout>
              <c:xMode val="edge"/>
              <c:yMode val="edge"/>
              <c:x val="0.0251848121168941"/>
              <c:y val="0.2098039828354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0820108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3479825746634"/>
          <c:y val="0.518983043786193"/>
          <c:w val="0.12847283697526"/>
          <c:h val="0.207007249093863"/>
        </c:manualLayout>
      </c:layout>
      <c:overlay val="0"/>
      <c:spPr>
        <a:solidFill>
          <a:schemeClr val="bg1">
            <a:lumMod val="65000"/>
          </a:schemeClr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Sheet2!$A$1:$A$16</c:f>
              <c:numCache>
                <c:formatCode>mmm\-yy</c:formatCode>
                <c:ptCount val="16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</c:numCache>
            </c:numRef>
          </c:xVal>
          <c:yVal>
            <c:numRef>
              <c:f>Sheet2!$B$1:$B$16</c:f>
              <c:numCache>
                <c:formatCode>General</c:formatCode>
                <c:ptCount val="16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1968600"/>
        <c:axId val="-2081965576"/>
      </c:scatterChart>
      <c:valAx>
        <c:axId val="-20819686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-2081965576"/>
        <c:crosses val="autoZero"/>
        <c:crossBetween val="midCat"/>
      </c:valAx>
      <c:valAx>
        <c:axId val="-2081965576"/>
        <c:scaling>
          <c:orientation val="minMax"/>
        </c:scaling>
        <c:delete val="1"/>
        <c:axPos val="l"/>
        <c:majorGridlines/>
        <c:numFmt formatCode="General" sourceLinked="1"/>
        <c:majorTickMark val="none"/>
        <c:minorTickMark val="none"/>
        <c:tickLblPos val="nextTo"/>
        <c:crossAx val="-2081968600"/>
        <c:crosses val="autoZero"/>
        <c:crossBetween val="midCat"/>
      </c:valAx>
      <c:spPr>
        <a:ln>
          <a:solidFill>
            <a:srgbClr val="265687"/>
          </a:solidFill>
        </a:ln>
      </c:spPr>
    </c:plotArea>
    <c:plotVisOnly val="1"/>
    <c:dispBlanksAs val="gap"/>
    <c:showDLblsOverMax val="0"/>
  </c:chart>
  <c:spPr>
    <a:ln>
      <a:solidFill>
        <a:srgbClr val="265687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CC5C-048D-C640-8DA1-2DDC34F6C224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C4A0-7229-EC42-BE32-3BED8DE48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5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students:</a:t>
            </a:r>
            <a:r>
              <a:rPr lang="en-US" baseline="0" dirty="0" smtClean="0"/>
              <a:t> 363K, paid 3325  1/10 finished 1/100 paid  150K students 1486 books wholesale for my book $3.82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responsibility of a public university to lead and define this new space</a:t>
            </a:r>
            <a:r>
              <a:rPr lang="en-US" baseline="0" dirty="0" smtClean="0"/>
              <a:t> </a:t>
            </a:r>
            <a:r>
              <a:rPr lang="en-US" dirty="0" smtClean="0"/>
              <a:t>MOOC "Semesters</a:t>
            </a:r>
            <a:r>
              <a:rPr lang="en-US" baseline="0" dirty="0" smtClean="0"/>
              <a:t>" </a:t>
            </a:r>
            <a:r>
              <a:rPr lang="en-US" dirty="0" smtClean="0"/>
              <a:t>First week of February, June, and October</a:t>
            </a:r>
            <a:r>
              <a:rPr lang="en-US" baseline="0" dirty="0" smtClean="0"/>
              <a:t> </a:t>
            </a:r>
            <a:r>
              <a:rPr lang="en-US" dirty="0" smtClean="0"/>
              <a:t>30+ courses per year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Market... Like the 1.5 </a:t>
            </a:r>
            <a:r>
              <a:rPr lang="en-US" dirty="0" err="1" smtClean="0"/>
              <a:t>Bn</a:t>
            </a:r>
            <a:r>
              <a:rPr lang="en-US" dirty="0" smtClean="0"/>
              <a:t> – Lynda you will be surprised – and the </a:t>
            </a:r>
            <a:r>
              <a:rPr lang="en-US" dirty="0" err="1" smtClean="0"/>
              <a:t>mainstram</a:t>
            </a:r>
            <a:r>
              <a:rPr lang="en-US" dirty="0" smtClean="0"/>
              <a:t> media will give </a:t>
            </a:r>
            <a:r>
              <a:rPr lang="en-US" smtClean="0"/>
              <a:t>no insight.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6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not about transforming education – but it will transform education.  Negative consequences are limited to the weak and marginal.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who are not really involved have a lot of time on their hands.  Those of us doing this work are</a:t>
            </a:r>
            <a:r>
              <a:rPr lang="en-US" baseline="0" dirty="0" smtClean="0"/>
              <a:t> super busy and having lots of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3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responsibility of a public university to lead and define this new space</a:t>
            </a:r>
            <a:r>
              <a:rPr lang="en-US" baseline="0" dirty="0" smtClean="0"/>
              <a:t> </a:t>
            </a:r>
            <a:r>
              <a:rPr lang="en-US" dirty="0" smtClean="0"/>
              <a:t>MOOC "Semesters</a:t>
            </a:r>
            <a:r>
              <a:rPr lang="en-US" baseline="0" dirty="0" smtClean="0"/>
              <a:t>" </a:t>
            </a:r>
            <a:r>
              <a:rPr lang="en-US" dirty="0" smtClean="0"/>
              <a:t>First week of February, June, and October</a:t>
            </a:r>
            <a:r>
              <a:rPr lang="en-US" baseline="0" dirty="0" smtClean="0"/>
              <a:t> </a:t>
            </a:r>
            <a:r>
              <a:rPr lang="en-US" dirty="0" smtClean="0"/>
              <a:t>30+ courses per year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Since I have a very active travel schedule, I decided to hold office hours in the major cities I have visited in the past 18 months.  I have held office hours in over 15 cities and in each location somewhere between two and 15 students show up.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fld id="{EC422466-C849-C146-A0E1-800D416E57EE}" type="slidenum">
              <a:rPr lang="en-US"/>
              <a:pPr eaLnBrk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rgbClr val="265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A99FFAC-6004-FB4D-9DD9-8B29F40DDDEE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D6BCEEB-4213-6B4F-8C10-EDF3E2E798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2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MOOCs – The Future Is Getting Clearer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International NCSC ONE Conference 2015</a:t>
            </a:r>
            <a:endParaRPr lang="en-US" dirty="0" smtClean="0"/>
          </a:p>
          <a:p>
            <a:r>
              <a:rPr lang="en-US" dirty="0" smtClean="0"/>
              <a:t>14-April-2015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6" y="4218215"/>
            <a:ext cx="308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64" y="448733"/>
            <a:ext cx="7266568" cy="4271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444" y="4814818"/>
            <a:ext cx="828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09445" y="1640628"/>
            <a:ext cx="538445" cy="1852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5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5" y="412751"/>
            <a:ext cx="7448635" cy="4423833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Left Arrow 4"/>
          <p:cNvSpPr/>
          <p:nvPr/>
        </p:nvSpPr>
        <p:spPr>
          <a:xfrm>
            <a:off x="2032000" y="804334"/>
            <a:ext cx="691444" cy="3386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5113" y="83608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&gt;12 Million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7" y="366673"/>
            <a:ext cx="7833329" cy="452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16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118344"/>
              </p:ext>
            </p:extLst>
          </p:nvPr>
        </p:nvGraphicFramePr>
        <p:xfrm>
          <a:off x="259456" y="454058"/>
          <a:ext cx="8770247" cy="3908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8724" y="453805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27K Certs in 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0095" y="4559204"/>
            <a:ext cx="25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562,767 Total Enrollment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036" y="4559204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350K Revenue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1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Free Book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855850"/>
              </p:ext>
            </p:extLst>
          </p:nvPr>
        </p:nvGraphicFramePr>
        <p:xfrm>
          <a:off x="329688" y="1547449"/>
          <a:ext cx="5194300" cy="247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9101" y="4293335"/>
            <a:ext cx="2347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www.pythonlearn.com</a:t>
            </a:r>
            <a:endParaRPr lang="en-US" dirty="0"/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0" y="588221"/>
            <a:ext cx="3054598" cy="3225761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04" y="4023949"/>
            <a:ext cx="1686483" cy="842132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00" y="4023949"/>
            <a:ext cx="1298527" cy="8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3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3" y="512762"/>
            <a:ext cx="2769096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418803" y="2503885"/>
            <a:ext cx="40138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400" dirty="0"/>
              <a:t>New York, Los Angeles, Ann Arbor, Chicago, Washington DC, Memphis, Seattle, Seoul, Barcelona,  London, Mexico City,  Amsterdam, Manila Melbourne, Perth...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4957766" y="4586287"/>
            <a:ext cx="3996032" cy="4770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2500" dirty="0">
                <a:solidFill>
                  <a:srgbClr val="292934"/>
                </a:solidFill>
              </a:rPr>
              <a:t>office-</a:t>
            </a:r>
            <a:r>
              <a:rPr lang="en-US" sz="2500" dirty="0" err="1">
                <a:solidFill>
                  <a:srgbClr val="292934"/>
                </a:solidFill>
              </a:rPr>
              <a:t>hours.dr</a:t>
            </a:r>
            <a:r>
              <a:rPr lang="en-US" sz="2500" dirty="0">
                <a:solidFill>
                  <a:srgbClr val="292934"/>
                </a:solidFill>
              </a:rPr>
              <a:t>-</a:t>
            </a:r>
            <a:r>
              <a:rPr lang="en-US" sz="2500" dirty="0" err="1">
                <a:solidFill>
                  <a:srgbClr val="292934"/>
                </a:solidFill>
              </a:rPr>
              <a:t>chuck.com</a:t>
            </a:r>
            <a:endParaRPr lang="en-US" sz="2500" dirty="0">
              <a:solidFill>
                <a:srgbClr val="292934"/>
              </a:solidFill>
            </a:endParaRPr>
          </a:p>
        </p:txBody>
      </p:sp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72" y="484185"/>
            <a:ext cx="3034653" cy="1657352"/>
          </a:xfrm>
          <a:prstGeom prst="rect">
            <a:avLst/>
          </a:prstGeom>
        </p:spPr>
      </p:pic>
      <p:pic>
        <p:nvPicPr>
          <p:cNvPr id="3" name="Picture 2" descr="Untitl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32" y="525928"/>
            <a:ext cx="2166907" cy="1615609"/>
          </a:xfrm>
          <a:prstGeom prst="rect">
            <a:avLst/>
          </a:prstGeom>
        </p:spPr>
      </p:pic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87" y="2379034"/>
            <a:ext cx="3077596" cy="20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82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FREE / Open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3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9" y="522766"/>
            <a:ext cx="81159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One of these things is not like the others:</a:t>
            </a:r>
          </a:p>
          <a:p>
            <a:endParaRPr lang="en-US" sz="3200" dirty="0" smtClean="0"/>
          </a:p>
          <a:p>
            <a:r>
              <a:rPr lang="en-US" sz="3200" dirty="0" smtClean="0"/>
              <a:t>	</a:t>
            </a:r>
            <a:r>
              <a:rPr lang="en-US" sz="3200" dirty="0" err="1" smtClean="0"/>
              <a:t>www.masteringphysics.com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	</a:t>
            </a:r>
            <a:r>
              <a:rPr lang="en-US" sz="3200" dirty="0" err="1" smtClean="0"/>
              <a:t>www.masteringastronomy.com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	</a:t>
            </a:r>
            <a:r>
              <a:rPr lang="en-US" sz="3200" dirty="0" err="1" smtClean="0"/>
              <a:t>www.masteringpython.com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84684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3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Version of This Talk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5342" y="1534780"/>
            <a:ext cx="650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Universities around the world are very busy using various types of involvement in the Massively Open Online Course (MOOC) movement as a way to reimagine how teaching is done and what it means to teach.</a:t>
            </a:r>
          </a:p>
          <a:p>
            <a:endParaRPr lang="en-US" sz="2400" dirty="0"/>
          </a:p>
          <a:p>
            <a:r>
              <a:rPr lang="en-US" sz="2400" dirty="0" smtClean="0"/>
              <a:t>The results for most organizations so far are nearly all positive.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081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4" y="466375"/>
            <a:ext cx="8017435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4" y="2271821"/>
            <a:ext cx="1075765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837470"/>
            <a:ext cx="537883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002109"/>
            <a:ext cx="3106616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3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83" y="3129242"/>
            <a:ext cx="740133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83" y="289380"/>
            <a:ext cx="7284544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762075" y="1677242"/>
            <a:ext cx="1515152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2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93592" y="1918475"/>
            <a:ext cx="4042443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349462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4188436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24620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8" y="4188436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4" y="1169535"/>
            <a:ext cx="2043658" cy="748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272792"/>
            <a:ext cx="3410350" cy="645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3365025"/>
            <a:ext cx="2576156" cy="823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4" y="3365025"/>
            <a:ext cx="2318452" cy="823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1588671"/>
            <a:ext cx="1610395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6" y="3405541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7" y="1858269"/>
            <a:ext cx="1471357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27372" y="429941"/>
            <a:ext cx="262712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72" y="429940"/>
            <a:ext cx="262712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839303" y="418735"/>
            <a:ext cx="2591946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015" y="2346145"/>
            <a:ext cx="2420379" cy="2599766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69" y="2245294"/>
            <a:ext cx="2322325" cy="2823883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53" y="2847890"/>
            <a:ext cx="783099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36" y="2876055"/>
            <a:ext cx="1122096" cy="96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1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1" y="510432"/>
            <a:ext cx="7482968" cy="43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" y="271014"/>
            <a:ext cx="7795484" cy="48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47747"/>
            <a:ext cx="6480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8" y="386764"/>
            <a:ext cx="7495631" cy="4621105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92" y="3274454"/>
            <a:ext cx="2246843" cy="1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21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97686" y="1918474"/>
            <a:ext cx="303425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40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349462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4197077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24620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9" y="341523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169535"/>
            <a:ext cx="2043659" cy="7489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272792"/>
            <a:ext cx="3410349" cy="645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3241913"/>
            <a:ext cx="2845096" cy="955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3241913"/>
            <a:ext cx="1531366" cy="634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6" y="3540011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6" y="1745636"/>
            <a:ext cx="1658650" cy="1488585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1500540"/>
            <a:ext cx="1604926" cy="199464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6" y="3241912"/>
            <a:ext cx="3531511" cy="1931638"/>
            <a:chOff x="4256433" y="4322549"/>
            <a:chExt cx="3531511" cy="2575517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123110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0" y="4322549"/>
              <a:ext cx="1307379" cy="13444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6185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4" y="537848"/>
            <a:ext cx="7722492" cy="403039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4692522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</a:t>
            </a:r>
            <a:r>
              <a:rPr lang="en-US" sz="1200" dirty="0" err="1"/>
              <a:t>www.npr.org</a:t>
            </a:r>
            <a:r>
              <a:rPr lang="en-US" sz="1200" dirty="0"/>
              <a:t>/blogs/</a:t>
            </a:r>
            <a:r>
              <a:rPr lang="en-US" sz="1200" dirty="0" err="1"/>
              <a:t>ed</a:t>
            </a:r>
            <a:r>
              <a:rPr lang="en-US" sz="1200" dirty="0"/>
              <a:t>/2015/04/11/397295495/the-future-of-free-online-courses-new-research-from-mit-and-harvard</a:t>
            </a:r>
          </a:p>
        </p:txBody>
      </p:sp>
    </p:spTree>
    <p:extLst>
      <p:ext uri="{BB962C8B-B14F-4D97-AF65-F5344CB8AC3E}">
        <p14:creationId xmlns:p14="http://schemas.microsoft.com/office/powerpoint/2010/main" val="1514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FREE IS DIFFERENT...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8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390747"/>
            <a:ext cx="6040501" cy="27402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45366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3708510"/>
            <a:ext cx="487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Free Translations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91" y="1050211"/>
            <a:ext cx="3008265" cy="3370256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41808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" y="428657"/>
            <a:ext cx="3440087" cy="1918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405429"/>
            <a:ext cx="3335930" cy="3595613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9" y="2919037"/>
            <a:ext cx="4677515" cy="1978128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3395017"/>
            <a:ext cx="2822784" cy="15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 was one course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2" y="540397"/>
            <a:ext cx="8178931" cy="4470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676" y="768240"/>
            <a:ext cx="2040643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&gt;1000 Courses</a:t>
            </a:r>
          </a:p>
          <a:p>
            <a:r>
              <a:rPr lang="en-US" sz="2000" dirty="0" smtClean="0"/>
              <a:t>&gt;115 Institutions</a:t>
            </a:r>
          </a:p>
          <a:p>
            <a:r>
              <a:rPr lang="en-US" sz="2000" dirty="0" smtClean="0"/>
              <a:t>&gt;12M Students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5454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1" y="409612"/>
            <a:ext cx="8087449" cy="46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4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h_c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2" y="648313"/>
            <a:ext cx="8160441" cy="389314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38074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2" y="255516"/>
            <a:ext cx="7401330" cy="47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11" y="3781295"/>
            <a:ext cx="7502708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Coursera’s</a:t>
            </a:r>
            <a:r>
              <a:rPr lang="en-US" dirty="0" smtClean="0"/>
              <a:t> </a:t>
            </a:r>
            <a:r>
              <a:rPr lang="en-US" dirty="0"/>
              <a:t>president Daphne </a:t>
            </a:r>
            <a:r>
              <a:rPr lang="en-US" dirty="0" err="1"/>
              <a:t>Koller</a:t>
            </a:r>
            <a:r>
              <a:rPr lang="en-US" dirty="0"/>
              <a:t> pushed back against the notion that her company is a for-profit education company: In her view, </a:t>
            </a:r>
            <a:r>
              <a:rPr lang="en-US" b="1" dirty="0" err="1"/>
              <a:t>Coursera</a:t>
            </a:r>
            <a:r>
              <a:rPr lang="en-US" b="1" dirty="0"/>
              <a:t> is instead a for-profit technology company.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0" y="280325"/>
            <a:ext cx="6412223" cy="3204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76" y="4805697"/>
            <a:ext cx="897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techcrunch.com</a:t>
            </a:r>
            <a:r>
              <a:rPr lang="en-US" sz="1200" dirty="0"/>
              <a:t>/2014/09/10/coursera-president-daphne-koller-2014-is-the-year-moocs-will-come-of-age/</a:t>
            </a:r>
          </a:p>
        </p:txBody>
      </p:sp>
      <p:pic>
        <p:nvPicPr>
          <p:cNvPr id="2" name="Picture 1" descr="courser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89" y="689614"/>
            <a:ext cx="3151066" cy="461473"/>
          </a:xfrm>
          <a:prstGeom prst="rect">
            <a:avLst/>
          </a:prstGeom>
        </p:spPr>
      </p:pic>
      <p:pic>
        <p:nvPicPr>
          <p:cNvPr id="3" name="Picture 2" descr="michigan-um-blockm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3" y="1543847"/>
            <a:ext cx="1397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5" y="496286"/>
            <a:ext cx="7664099" cy="4155309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477906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press.linkedin.com</a:t>
            </a:r>
            <a:r>
              <a:rPr lang="en-US" sz="1200" dirty="0"/>
              <a:t>/site-resources/news-releases/2015/</a:t>
            </a:r>
            <a:r>
              <a:rPr lang="en-US" sz="1200" dirty="0" err="1"/>
              <a:t>linkedin</a:t>
            </a:r>
            <a:r>
              <a:rPr lang="en-US" sz="1200" dirty="0"/>
              <a:t>-to-acquire-</a:t>
            </a:r>
            <a:r>
              <a:rPr lang="en-US" sz="1200" dirty="0" err="1"/>
              <a:t>lyndacom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0962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46" y="429563"/>
            <a:ext cx="8408611" cy="44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4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6" y="560338"/>
            <a:ext cx="7244067" cy="3695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4458965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Swift</a:t>
            </a:r>
            <a:r>
              <a:rPr lang="en-US" dirty="0" smtClean="0"/>
              <a:t>, Statistics</a:t>
            </a:r>
            <a:r>
              <a:rPr lang="en-US" dirty="0"/>
              <a:t>, Visualization, Economics, Game Theory, Motivation, Network </a:t>
            </a:r>
            <a:r>
              <a:rPr lang="en-US" dirty="0" smtClean="0"/>
              <a:t>Analysis</a:t>
            </a:r>
            <a:r>
              <a:rPr lang="en-US" dirty="0" smtClean="0"/>
              <a:t>, Interaction Design,  </a:t>
            </a:r>
            <a:r>
              <a:rPr lang="en-US" dirty="0" smtClean="0"/>
              <a:t>Data Mining...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8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6" y="560338"/>
            <a:ext cx="7244067" cy="36953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4458965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Swift, Statistics, Visualization, Economics, Game Theory, Motivation, Network Analysis, Interaction Design,  Data Mining...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063312"/>
              </p:ext>
            </p:extLst>
          </p:nvPr>
        </p:nvGraphicFramePr>
        <p:xfrm>
          <a:off x="1772283" y="1418625"/>
          <a:ext cx="5307885" cy="2470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5333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8" y="366673"/>
            <a:ext cx="7833328" cy="447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72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79" y="508490"/>
            <a:ext cx="7451959" cy="41649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7556" y="4729231"/>
            <a:ext cx="305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/5nK_ft0Lf1s</a:t>
            </a:r>
          </a:p>
        </p:txBody>
      </p:sp>
    </p:spTree>
    <p:extLst>
      <p:ext uri="{BB962C8B-B14F-4D97-AF65-F5344CB8AC3E}">
        <p14:creationId xmlns:p14="http://schemas.microsoft.com/office/powerpoint/2010/main" val="144307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37</TotalTime>
  <Words>844</Words>
  <Application>Microsoft Macintosh PowerPoint</Application>
  <PresentationFormat>On-screen Show (16:9)</PresentationFormat>
  <Paragraphs>93</Paragraphs>
  <Slides>38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Clarity</vt:lpstr>
      <vt:lpstr>MOOCs – The Future Is Getting Clearer</vt:lpstr>
      <vt:lpstr>The Short Version of This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PowerPoint Presentation</vt:lpstr>
      <vt:lpstr>PowerPoint Presentation</vt:lpstr>
      <vt:lpstr>Advancing FREE / Open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 IS DIFFERENT...</vt:lpstr>
      <vt:lpstr>PowerPoint Presentation</vt:lpstr>
      <vt:lpstr>PowerPoint Presentation</vt:lpstr>
      <vt:lpstr>That was one course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MOOCs – The Future Is Getting Clearer</dc:title>
  <dc:creator>Charles Severance</dc:creator>
  <cp:lastModifiedBy>Charles Severance</cp:lastModifiedBy>
  <cp:revision>20</cp:revision>
  <dcterms:created xsi:type="dcterms:W3CDTF">2015-04-14T08:19:28Z</dcterms:created>
  <dcterms:modified xsi:type="dcterms:W3CDTF">2015-04-22T14:51:13Z</dcterms:modified>
</cp:coreProperties>
</file>